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1" r:id="rId5"/>
  </p:sldIdLst>
  <p:sldSz cx="10058400" cy="15544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6D4391E-A59C-1D33-08C4-8AF85F204E30}" name="Bortnick, Erica L" initials="BEL" userId="S::ebortnick@kpmg.com::13035b6d-c616-4899-af04-6badbc1f1de3" providerId="AD"/>
  <p188:author id="{281EF9AA-FBD7-989E-D84E-4E5B92846856}" name="Belnavis, Shanice J" initials="BSJ" userId="S::sbelnavis@kpmg.com::c3c9ef17-5c88-41af-afad-3a2e6cf4a09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Newman, Andrew" initials="NA" lastIdx="4" clrIdx="0">
    <p:extLst>
      <p:ext uri="{19B8F6BF-5375-455C-9EA6-DF929625EA0E}">
        <p15:presenceInfo xmlns:p15="http://schemas.microsoft.com/office/powerpoint/2012/main" userId="S::andrewnewman1@kpmg.com::d826b6b0-364f-4c28-a99d-7faec56ab5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0" d="100"/>
          <a:sy n="50" d="100"/>
        </p:scale>
        <p:origin x="324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544023"/>
            <a:ext cx="8549640" cy="5411893"/>
          </a:xfrm>
        </p:spPr>
        <p:txBody>
          <a:bodyPr anchor="b"/>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257300" y="8164619"/>
            <a:ext cx="7543800" cy="3753061"/>
          </a:xfrm>
        </p:spPr>
        <p:txBody>
          <a:bodyPr/>
          <a:lstStyle>
            <a:lvl1pPr marL="0" indent="0" algn="ctr">
              <a:buNone/>
              <a:defRPr sz="264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D2AD6B6-99AF-4D57-8BDD-57BBF3BA9FC3}" type="datetimeFigureOut">
              <a:rPr lang="en-US" smtClean="0"/>
              <a:t>7/2/2024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9DBC2F-0245-4EC9-813A-369B2F042166}" type="slidenum">
              <a:rPr lang="en-US" smtClean="0"/>
              <a:t>‹#›</a:t>
            </a:fld>
            <a:endParaRPr lang="en-US" dirty="0"/>
          </a:p>
        </p:txBody>
      </p:sp>
    </p:spTree>
    <p:extLst>
      <p:ext uri="{BB962C8B-B14F-4D97-AF65-F5344CB8AC3E}">
        <p14:creationId xmlns:p14="http://schemas.microsoft.com/office/powerpoint/2010/main" val="2206853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2AD6B6-99AF-4D57-8BDD-57BBF3BA9FC3}" type="datetimeFigureOut">
              <a:rPr lang="en-US" smtClean="0"/>
              <a:t>7/2/2024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9DBC2F-0245-4EC9-813A-369B2F042166}" type="slidenum">
              <a:rPr lang="en-US" smtClean="0"/>
              <a:t>‹#›</a:t>
            </a:fld>
            <a:endParaRPr lang="en-US" dirty="0"/>
          </a:p>
        </p:txBody>
      </p:sp>
    </p:spTree>
    <p:extLst>
      <p:ext uri="{BB962C8B-B14F-4D97-AF65-F5344CB8AC3E}">
        <p14:creationId xmlns:p14="http://schemas.microsoft.com/office/powerpoint/2010/main" val="291750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8043" y="827617"/>
            <a:ext cx="2168843" cy="131734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1515" y="827617"/>
            <a:ext cx="6380798" cy="131734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2AD6B6-99AF-4D57-8BDD-57BBF3BA9FC3}" type="datetimeFigureOut">
              <a:rPr lang="en-US" smtClean="0"/>
              <a:t>7/2/2024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9DBC2F-0245-4EC9-813A-369B2F042166}" type="slidenum">
              <a:rPr lang="en-US" smtClean="0"/>
              <a:t>‹#›</a:t>
            </a:fld>
            <a:endParaRPr lang="en-US" dirty="0"/>
          </a:p>
        </p:txBody>
      </p:sp>
    </p:spTree>
    <p:extLst>
      <p:ext uri="{BB962C8B-B14F-4D97-AF65-F5344CB8AC3E}">
        <p14:creationId xmlns:p14="http://schemas.microsoft.com/office/powerpoint/2010/main" val="845190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2AD6B6-99AF-4D57-8BDD-57BBF3BA9FC3}" type="datetimeFigureOut">
              <a:rPr lang="en-US" smtClean="0"/>
              <a:t>7/2/2024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9DBC2F-0245-4EC9-813A-369B2F042166}" type="slidenum">
              <a:rPr lang="en-US" smtClean="0"/>
              <a:t>‹#›</a:t>
            </a:fld>
            <a:endParaRPr lang="en-US" dirty="0"/>
          </a:p>
        </p:txBody>
      </p:sp>
    </p:spTree>
    <p:extLst>
      <p:ext uri="{BB962C8B-B14F-4D97-AF65-F5344CB8AC3E}">
        <p14:creationId xmlns:p14="http://schemas.microsoft.com/office/powerpoint/2010/main" val="4175595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7" y="3875409"/>
            <a:ext cx="8675370" cy="6466204"/>
          </a:xfrm>
        </p:spPr>
        <p:txBody>
          <a:bodyPr anchor="b"/>
          <a:lstStyle>
            <a:lvl1pPr>
              <a:defRPr sz="6600"/>
            </a:lvl1pPr>
          </a:lstStyle>
          <a:p>
            <a:r>
              <a:rPr lang="en-US"/>
              <a:t>Click to edit Master title style</a:t>
            </a:r>
            <a:endParaRPr lang="en-US" dirty="0"/>
          </a:p>
        </p:txBody>
      </p:sp>
      <p:sp>
        <p:nvSpPr>
          <p:cNvPr id="3" name="Text Placeholder 2"/>
          <p:cNvSpPr>
            <a:spLocks noGrp="1"/>
          </p:cNvSpPr>
          <p:nvPr>
            <p:ph type="body" idx="1"/>
          </p:nvPr>
        </p:nvSpPr>
        <p:spPr>
          <a:xfrm>
            <a:off x="686277" y="10402786"/>
            <a:ext cx="8675370" cy="3400424"/>
          </a:xfrm>
        </p:spPr>
        <p:txBody>
          <a:bodyPr/>
          <a:lstStyle>
            <a:lvl1pPr marL="0" indent="0">
              <a:buNone/>
              <a:defRPr sz="2640">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2AD6B6-99AF-4D57-8BDD-57BBF3BA9FC3}" type="datetimeFigureOut">
              <a:rPr lang="en-US" smtClean="0"/>
              <a:t>7/2/2024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9DBC2F-0245-4EC9-813A-369B2F042166}" type="slidenum">
              <a:rPr lang="en-US" smtClean="0"/>
              <a:t>‹#›</a:t>
            </a:fld>
            <a:endParaRPr lang="en-US" dirty="0"/>
          </a:p>
        </p:txBody>
      </p:sp>
    </p:spTree>
    <p:extLst>
      <p:ext uri="{BB962C8B-B14F-4D97-AF65-F5344CB8AC3E}">
        <p14:creationId xmlns:p14="http://schemas.microsoft.com/office/powerpoint/2010/main" val="2632457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91515" y="4138083"/>
            <a:ext cx="4274820" cy="98630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2065" y="4138083"/>
            <a:ext cx="4274820" cy="98630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2AD6B6-99AF-4D57-8BDD-57BBF3BA9FC3}" type="datetimeFigureOut">
              <a:rPr lang="en-US" smtClean="0"/>
              <a:t>7/2/2024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9DBC2F-0245-4EC9-813A-369B2F042166}" type="slidenum">
              <a:rPr lang="en-US" smtClean="0"/>
              <a:t>‹#›</a:t>
            </a:fld>
            <a:endParaRPr lang="en-US" dirty="0"/>
          </a:p>
        </p:txBody>
      </p:sp>
    </p:spTree>
    <p:extLst>
      <p:ext uri="{BB962C8B-B14F-4D97-AF65-F5344CB8AC3E}">
        <p14:creationId xmlns:p14="http://schemas.microsoft.com/office/powerpoint/2010/main" val="3311773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5" y="827620"/>
            <a:ext cx="8675370" cy="3004609"/>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26" y="3810636"/>
            <a:ext cx="4255174" cy="1867534"/>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4" name="Content Placeholder 3"/>
          <p:cNvSpPr>
            <a:spLocks noGrp="1"/>
          </p:cNvSpPr>
          <p:nvPr>
            <p:ph sz="half" idx="2"/>
          </p:nvPr>
        </p:nvSpPr>
        <p:spPr>
          <a:xfrm>
            <a:off x="692826" y="5678170"/>
            <a:ext cx="4255174" cy="83517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2066" y="3810636"/>
            <a:ext cx="4276130" cy="1867534"/>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6" name="Content Placeholder 5"/>
          <p:cNvSpPr>
            <a:spLocks noGrp="1"/>
          </p:cNvSpPr>
          <p:nvPr>
            <p:ph sz="quarter" idx="4"/>
          </p:nvPr>
        </p:nvSpPr>
        <p:spPr>
          <a:xfrm>
            <a:off x="5092066" y="5678170"/>
            <a:ext cx="4276130" cy="83517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2AD6B6-99AF-4D57-8BDD-57BBF3BA9FC3}" type="datetimeFigureOut">
              <a:rPr lang="en-US" smtClean="0"/>
              <a:t>7/2/2024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9DBC2F-0245-4EC9-813A-369B2F042166}" type="slidenum">
              <a:rPr lang="en-US" smtClean="0"/>
              <a:t>‹#›</a:t>
            </a:fld>
            <a:endParaRPr lang="en-US" dirty="0"/>
          </a:p>
        </p:txBody>
      </p:sp>
    </p:spTree>
    <p:extLst>
      <p:ext uri="{BB962C8B-B14F-4D97-AF65-F5344CB8AC3E}">
        <p14:creationId xmlns:p14="http://schemas.microsoft.com/office/powerpoint/2010/main" val="563132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D2AD6B6-99AF-4D57-8BDD-57BBF3BA9FC3}" type="datetimeFigureOut">
              <a:rPr lang="en-US" smtClean="0"/>
              <a:t>7/2/2024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89DBC2F-0245-4EC9-813A-369B2F042166}" type="slidenum">
              <a:rPr lang="en-US" smtClean="0"/>
              <a:t>‹#›</a:t>
            </a:fld>
            <a:endParaRPr lang="en-US" dirty="0"/>
          </a:p>
        </p:txBody>
      </p:sp>
    </p:spTree>
    <p:extLst>
      <p:ext uri="{BB962C8B-B14F-4D97-AF65-F5344CB8AC3E}">
        <p14:creationId xmlns:p14="http://schemas.microsoft.com/office/powerpoint/2010/main" val="3392595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2AD6B6-99AF-4D57-8BDD-57BBF3BA9FC3}" type="datetimeFigureOut">
              <a:rPr lang="en-US" smtClean="0"/>
              <a:t>7/2/2024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89DBC2F-0245-4EC9-813A-369B2F042166}" type="slidenum">
              <a:rPr lang="en-US" smtClean="0"/>
              <a:t>‹#›</a:t>
            </a:fld>
            <a:endParaRPr lang="en-US" dirty="0"/>
          </a:p>
        </p:txBody>
      </p:sp>
    </p:spTree>
    <p:extLst>
      <p:ext uri="{BB962C8B-B14F-4D97-AF65-F5344CB8AC3E}">
        <p14:creationId xmlns:p14="http://schemas.microsoft.com/office/powerpoint/2010/main" val="3399184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1036320"/>
            <a:ext cx="3244096" cy="3627120"/>
          </a:xfrm>
        </p:spPr>
        <p:txBody>
          <a:bodyPr anchor="b"/>
          <a:lstStyle>
            <a:lvl1pPr>
              <a:defRPr sz="3520"/>
            </a:lvl1pPr>
          </a:lstStyle>
          <a:p>
            <a:r>
              <a:rPr lang="en-US"/>
              <a:t>Click to edit Master title style</a:t>
            </a:r>
            <a:endParaRPr lang="en-US" dirty="0"/>
          </a:p>
        </p:txBody>
      </p:sp>
      <p:sp>
        <p:nvSpPr>
          <p:cNvPr id="3" name="Content Placeholder 2"/>
          <p:cNvSpPr>
            <a:spLocks noGrp="1"/>
          </p:cNvSpPr>
          <p:nvPr>
            <p:ph idx="1"/>
          </p:nvPr>
        </p:nvSpPr>
        <p:spPr>
          <a:xfrm>
            <a:off x="4276130" y="2238167"/>
            <a:ext cx="5092065" cy="11046883"/>
          </a:xfr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2825" y="4663440"/>
            <a:ext cx="3244096" cy="8639599"/>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DD2AD6B6-99AF-4D57-8BDD-57BBF3BA9FC3}" type="datetimeFigureOut">
              <a:rPr lang="en-US" smtClean="0"/>
              <a:t>7/2/2024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9DBC2F-0245-4EC9-813A-369B2F042166}" type="slidenum">
              <a:rPr lang="en-US" smtClean="0"/>
              <a:t>‹#›</a:t>
            </a:fld>
            <a:endParaRPr lang="en-US" dirty="0"/>
          </a:p>
        </p:txBody>
      </p:sp>
    </p:spTree>
    <p:extLst>
      <p:ext uri="{BB962C8B-B14F-4D97-AF65-F5344CB8AC3E}">
        <p14:creationId xmlns:p14="http://schemas.microsoft.com/office/powerpoint/2010/main" val="259589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1036320"/>
            <a:ext cx="3244096" cy="3627120"/>
          </a:xfrm>
        </p:spPr>
        <p:txBody>
          <a:bodyPr anchor="b"/>
          <a:lstStyle>
            <a:lvl1pPr>
              <a:defRPr sz="3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76130" y="2238167"/>
            <a:ext cx="5092065" cy="11046883"/>
          </a:xfrm>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dirty="0"/>
              <a:t>Click icon to add picture</a:t>
            </a:r>
          </a:p>
        </p:txBody>
      </p:sp>
      <p:sp>
        <p:nvSpPr>
          <p:cNvPr id="4" name="Text Placeholder 3"/>
          <p:cNvSpPr>
            <a:spLocks noGrp="1"/>
          </p:cNvSpPr>
          <p:nvPr>
            <p:ph type="body" sz="half" idx="2"/>
          </p:nvPr>
        </p:nvSpPr>
        <p:spPr>
          <a:xfrm>
            <a:off x="692825" y="4663440"/>
            <a:ext cx="3244096" cy="8639599"/>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DD2AD6B6-99AF-4D57-8BDD-57BBF3BA9FC3}" type="datetimeFigureOut">
              <a:rPr lang="en-US" smtClean="0"/>
              <a:t>7/2/2024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9DBC2F-0245-4EC9-813A-369B2F042166}" type="slidenum">
              <a:rPr lang="en-US" smtClean="0"/>
              <a:t>‹#›</a:t>
            </a:fld>
            <a:endParaRPr lang="en-US" dirty="0"/>
          </a:p>
        </p:txBody>
      </p:sp>
    </p:spTree>
    <p:extLst>
      <p:ext uri="{BB962C8B-B14F-4D97-AF65-F5344CB8AC3E}">
        <p14:creationId xmlns:p14="http://schemas.microsoft.com/office/powerpoint/2010/main" val="3224902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827620"/>
            <a:ext cx="8675370" cy="300460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91515" y="4138083"/>
            <a:ext cx="8675370" cy="986303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91515" y="14407730"/>
            <a:ext cx="2263140" cy="827617"/>
          </a:xfrm>
          <a:prstGeom prst="rect">
            <a:avLst/>
          </a:prstGeom>
        </p:spPr>
        <p:txBody>
          <a:bodyPr vert="horz" lIns="91440" tIns="45720" rIns="91440" bIns="45720" rtlCol="0" anchor="ctr"/>
          <a:lstStyle>
            <a:lvl1pPr algn="l">
              <a:defRPr sz="1320">
                <a:solidFill>
                  <a:schemeClr val="tx1">
                    <a:tint val="75000"/>
                  </a:schemeClr>
                </a:solidFill>
              </a:defRPr>
            </a:lvl1pPr>
          </a:lstStyle>
          <a:p>
            <a:fld id="{DD2AD6B6-99AF-4D57-8BDD-57BBF3BA9FC3}" type="datetimeFigureOut">
              <a:rPr lang="en-US" smtClean="0"/>
              <a:t>7/2/2024</a:t>
            </a:fld>
            <a:endParaRPr lang="en-US" dirty="0"/>
          </a:p>
        </p:txBody>
      </p:sp>
      <p:sp>
        <p:nvSpPr>
          <p:cNvPr id="5" name="Footer Placeholder 4"/>
          <p:cNvSpPr>
            <a:spLocks noGrp="1"/>
          </p:cNvSpPr>
          <p:nvPr>
            <p:ph type="ftr" sz="quarter" idx="3"/>
          </p:nvPr>
        </p:nvSpPr>
        <p:spPr>
          <a:xfrm>
            <a:off x="3331845" y="14407730"/>
            <a:ext cx="3394710" cy="827617"/>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103745" y="14407730"/>
            <a:ext cx="2263140" cy="827617"/>
          </a:xfrm>
          <a:prstGeom prst="rect">
            <a:avLst/>
          </a:prstGeom>
        </p:spPr>
        <p:txBody>
          <a:bodyPr vert="horz" lIns="91440" tIns="45720" rIns="91440" bIns="45720" rtlCol="0" anchor="ctr"/>
          <a:lstStyle>
            <a:lvl1pPr algn="r">
              <a:defRPr sz="1320">
                <a:solidFill>
                  <a:schemeClr val="tx1">
                    <a:tint val="75000"/>
                  </a:schemeClr>
                </a:solidFill>
              </a:defRPr>
            </a:lvl1pPr>
          </a:lstStyle>
          <a:p>
            <a:fld id="{089DBC2F-0245-4EC9-813A-369B2F042166}" type="slidenum">
              <a:rPr lang="en-US" smtClean="0"/>
              <a:t>‹#›</a:t>
            </a:fld>
            <a:endParaRPr lang="en-US" dirty="0"/>
          </a:p>
        </p:txBody>
      </p:sp>
    </p:spTree>
    <p:extLst>
      <p:ext uri="{BB962C8B-B14F-4D97-AF65-F5344CB8AC3E}">
        <p14:creationId xmlns:p14="http://schemas.microsoft.com/office/powerpoint/2010/main" val="24327376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od.teams.microsoft.us/l/meetup-join/19%3adod%3ameeting_af76689c294946e986f731c7c1dc75e7%40thread.v2/0?context=%7b%22Tid%22%3a%228331b18d-2d87-48ef-a35f-ac8818ebf9b4%22%2c%22Oid%22%3a%223bd11e5e-d33d-4343-ad70-11aa206d7ace%22%7d" TargetMode="External"/><Relationship Id="rId7" Type="http://schemas.openxmlformats.org/officeDocument/2006/relationships/image" Target="../media/image2.jfif"/><Relationship Id="rId2" Type="http://schemas.openxmlformats.org/officeDocument/2006/relationships/hyperlink" Target="https://www.arpc.afrc.af.mil/Services/Assignments/" TargetMode="External"/><Relationship Id="rId1" Type="http://schemas.openxmlformats.org/officeDocument/2006/relationships/slideLayout" Target="../slideLayouts/slideLayout1.xml"/><Relationship Id="rId6" Type="http://schemas.openxmlformats.org/officeDocument/2006/relationships/hyperlink" Target="https://myvector.us.af.mil/" TargetMode="External"/><Relationship Id="rId5" Type="http://schemas.openxmlformats.org/officeDocument/2006/relationships/image" Target="../media/image1.png"/><Relationship Id="rId4" Type="http://schemas.openxmlformats.org/officeDocument/2006/relationships/hyperlink" Target="https://dod.teams.microsoft.us/l/meetup-join/19%3adod%3ameeting_c5976b22693c492b869b8ad2132a4868%40thread.v2/0?context=%7b%22Tid%22%3a%228331b18d-2d87-48ef-a35f-ac8818ebf9b4%22%2c%22Oid%22%3a%223bd11e5e-d33d-4343-ad70-11aa206d7ace%22%7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C79B9C5-2F26-4FAE-BA20-909DFCF4D39F}"/>
              </a:ext>
            </a:extLst>
          </p:cNvPr>
          <p:cNvSpPr txBox="1"/>
          <p:nvPr/>
        </p:nvSpPr>
        <p:spPr>
          <a:xfrm>
            <a:off x="641941" y="46346"/>
            <a:ext cx="8774519" cy="11798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800"/>
              </a:spcAft>
              <a:buClrTx/>
              <a:buSzTx/>
              <a:buFontTx/>
              <a:buNone/>
              <a:tabLst/>
              <a:defRPr/>
            </a:pPr>
            <a:r>
              <a:rPr lang="en-US" sz="3600" dirty="0">
                <a:solidFill>
                  <a:prstClr val="white"/>
                </a:solidFill>
                <a:latin typeface="Arial Narrow" panose="020B0606020202030204" pitchFamily="34" charset="0"/>
              </a:rPr>
              <a:t>Active Guard Reserve Continuation Decision Board</a:t>
            </a:r>
            <a:r>
              <a:rPr kumimoji="0" lang="en-US" sz="3600" b="0" i="0" u="none" strike="noStrike" kern="1200" cap="none" spc="0" normalizeH="0" baseline="0" noProof="0" dirty="0">
                <a:ln>
                  <a:noFill/>
                </a:ln>
                <a:solidFill>
                  <a:prstClr val="white"/>
                </a:solidFill>
                <a:effectLst/>
                <a:uLnTx/>
                <a:uFillTx/>
                <a:latin typeface="Arial Narrow" panose="020B0606020202030204" pitchFamily="34" charset="0"/>
                <a:ea typeface="+mn-ea"/>
                <a:cs typeface="+mn-cs"/>
              </a:rPr>
              <a:t>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600" normalizeH="0" baseline="0" noProof="0" dirty="0">
                <a:ln>
                  <a:noFill/>
                </a:ln>
                <a:solidFill>
                  <a:srgbClr val="FFC000"/>
                </a:solidFill>
                <a:effectLst/>
                <a:uLnTx/>
                <a:uFillTx/>
                <a:latin typeface="Arial Narrow" panose="020B0606020202030204" pitchFamily="34" charset="0"/>
                <a:ea typeface="+mn-ea"/>
                <a:cs typeface="+mn-cs"/>
              </a:rPr>
              <a:t>WHAT YOU NEED TO KNOW</a:t>
            </a:r>
          </a:p>
        </p:txBody>
      </p:sp>
      <p:sp>
        <p:nvSpPr>
          <p:cNvPr id="2" name="Rectangle 1">
            <a:extLst>
              <a:ext uri="{FF2B5EF4-FFF2-40B4-BE49-F238E27FC236}">
                <a16:creationId xmlns:a16="http://schemas.microsoft.com/office/drawing/2014/main" id="{38C2E35D-C6D5-4FEC-8CE7-6D46262761BA}"/>
              </a:ext>
            </a:extLst>
          </p:cNvPr>
          <p:cNvSpPr/>
          <p:nvPr/>
        </p:nvSpPr>
        <p:spPr>
          <a:xfrm>
            <a:off x="52386" y="2365039"/>
            <a:ext cx="9953628" cy="6844181"/>
          </a:xfrm>
          <a:prstGeom prst="rect">
            <a:avLst/>
          </a:prstGeom>
        </p:spPr>
        <p:txBody>
          <a:bodyPr wrap="square">
            <a:spAutoFit/>
          </a:bodyPr>
          <a:lstStyle/>
          <a:p>
            <a:pPr eaLnBrk="0" fontAlgn="base" hangingPunct="0">
              <a:lnSpc>
                <a:spcPct val="107000"/>
              </a:lnSpc>
              <a:spcAft>
                <a:spcPts val="600"/>
              </a:spcAft>
            </a:pPr>
            <a:r>
              <a:rPr lang="en-US" sz="2200" b="1" dirty="0">
                <a:solidFill>
                  <a:srgbClr val="FFC000"/>
                </a:solidFill>
                <a:latin typeface="Arial Narrow" panose="020B0606020202030204" pitchFamily="34" charset="0"/>
              </a:rPr>
              <a:t>What’s Coming?</a:t>
            </a:r>
            <a:endParaRPr lang="en-US" sz="2200" dirty="0">
              <a:solidFill>
                <a:srgbClr val="FFFFFF"/>
              </a:solidFill>
              <a:latin typeface="Arial Narrow" panose="020B0606020202030204" pitchFamily="34" charset="0"/>
              <a:ea typeface="Arial" panose="020B0604020202020204" pitchFamily="34" charset="0"/>
              <a:cs typeface="Arial" panose="020B0604020202020204" pitchFamily="34" charset="0"/>
            </a:endParaRPr>
          </a:p>
          <a:p>
            <a:pPr marR="0" lvl="0">
              <a:spcBef>
                <a:spcPts val="0"/>
              </a:spcBef>
              <a:spcAft>
                <a:spcPts val="800"/>
              </a:spcAft>
            </a:pPr>
            <a:r>
              <a:rPr lang="en-US" sz="2000" dirty="0">
                <a:solidFill>
                  <a:srgbClr val="FFFFFF"/>
                </a:solidFill>
                <a:latin typeface="Arial Narrow" panose="020B0606020202030204" pitchFamily="34" charset="0"/>
                <a:ea typeface="Arial" panose="020B0604020202020204" pitchFamily="34" charset="0"/>
                <a:cs typeface="Arial" panose="020B0604020202020204" pitchFamily="34" charset="0"/>
              </a:rPr>
              <a:t>The Air Reserve Personnel Center (ARPC) is pleased to announce the upcoming release of the July 2024 Active Guard Reserve (AGR) Continuation Decision (ACD) Board. The ACD board takes place within </a:t>
            </a:r>
            <a:r>
              <a:rPr lang="en-US" sz="2000" dirty="0" err="1">
                <a:solidFill>
                  <a:srgbClr val="FFFFFF"/>
                </a:solidFill>
                <a:latin typeface="Arial Narrow" panose="020B0606020202030204" pitchFamily="34" charset="0"/>
                <a:ea typeface="Arial" panose="020B0604020202020204" pitchFamily="34" charset="0"/>
                <a:cs typeface="Arial" panose="020B0604020202020204" pitchFamily="34" charset="0"/>
              </a:rPr>
              <a:t>MyVECTOR</a:t>
            </a:r>
            <a:r>
              <a:rPr lang="en-US" sz="2000" dirty="0">
                <a:solidFill>
                  <a:srgbClr val="FFFFFF"/>
                </a:solidFill>
                <a:latin typeface="Arial Narrow" panose="020B0606020202030204" pitchFamily="34" charset="0"/>
                <a:ea typeface="Arial" panose="020B0604020202020204" pitchFamily="34" charset="0"/>
                <a:cs typeface="Arial" panose="020B0604020202020204" pitchFamily="34" charset="0"/>
              </a:rPr>
              <a:t> under “My Boards”. </a:t>
            </a:r>
          </a:p>
          <a:p>
            <a:pPr marR="0" lvl="0">
              <a:spcBef>
                <a:spcPts val="600"/>
              </a:spcBef>
              <a:spcAft>
                <a:spcPts val="0"/>
              </a:spcAft>
            </a:pPr>
            <a:r>
              <a:rPr lang="en-US" sz="2000" dirty="0">
                <a:solidFill>
                  <a:srgbClr val="FFFFFF"/>
                </a:solidFill>
                <a:latin typeface="Arial Narrow" panose="020B0606020202030204" pitchFamily="34" charset="0"/>
                <a:ea typeface="Arial" panose="020B0604020202020204" pitchFamily="34" charset="0"/>
                <a:cs typeface="Arial" panose="020B0604020202020204" pitchFamily="34" charset="0"/>
              </a:rPr>
              <a:t>The ACD Program Guide can be accessed through: </a:t>
            </a:r>
            <a:r>
              <a:rPr lang="en-US" sz="1800" u="sng" dirty="0">
                <a:solidFill>
                  <a:srgbClr val="467886"/>
                </a:solidFill>
                <a:effectLst/>
                <a:latin typeface="Aptos" panose="020B0004020202020204" pitchFamily="34" charset="0"/>
                <a:ea typeface="Aptos" panose="020B0004020202020204" pitchFamily="34" charset="0"/>
                <a:cs typeface="Aptos" panose="020B0004020202020204" pitchFamily="34" charset="0"/>
                <a:hlinkClick r:id="rId2"/>
              </a:rPr>
              <a:t>https://www.arpc.afrc.af.mil/Services/Assignments/</a:t>
            </a:r>
            <a:r>
              <a:rPr lang="en-US" sz="1800" dirty="0">
                <a:effectLst/>
                <a:latin typeface="Aptos" panose="020B0004020202020204" pitchFamily="34" charset="0"/>
                <a:ea typeface="Aptos" panose="020B0004020202020204" pitchFamily="34" charset="0"/>
                <a:cs typeface="Aptos" panose="020B0004020202020204" pitchFamily="34" charset="0"/>
              </a:rPr>
              <a:t> .</a:t>
            </a:r>
          </a:p>
          <a:p>
            <a:pPr marR="0" lvl="0">
              <a:spcBef>
                <a:spcPts val="600"/>
              </a:spcBef>
              <a:spcAft>
                <a:spcPts val="0"/>
              </a:spcAft>
            </a:pPr>
            <a:r>
              <a:rPr lang="en-US" sz="2000" dirty="0">
                <a:solidFill>
                  <a:srgbClr val="FFFFFF"/>
                </a:solidFill>
                <a:latin typeface="Arial Narrow" panose="020B0606020202030204" pitchFamily="34" charset="0"/>
                <a:ea typeface="Arial" panose="020B0604020202020204" pitchFamily="34" charset="0"/>
                <a:cs typeface="Arial" panose="020B0604020202020204" pitchFamily="34" charset="0"/>
              </a:rPr>
              <a:t>The guide provides details regarding eligibility factors, key program deadline, roles &amp; responsibilities, and Frequently Asked Questions. Use the ACD Program Guide as a starting point to better understand the program and application process.</a:t>
            </a:r>
          </a:p>
          <a:p>
            <a:pPr marR="0" lvl="0">
              <a:spcBef>
                <a:spcPts val="1200"/>
              </a:spcBef>
              <a:spcAft>
                <a:spcPts val="600"/>
              </a:spcAft>
            </a:pPr>
            <a:r>
              <a:rPr lang="en-US" sz="2200" b="1" dirty="0">
                <a:solidFill>
                  <a:srgbClr val="FFC000"/>
                </a:solidFill>
                <a:latin typeface="Arial Narrow" panose="020B0606020202030204" pitchFamily="34" charset="0"/>
              </a:rPr>
              <a:t>How Does this Benefit Me?</a:t>
            </a:r>
          </a:p>
          <a:p>
            <a:pPr marL="342900" indent="-342900">
              <a:buFont typeface="Arial" panose="020B0604020202020204" pitchFamily="34" charset="0"/>
              <a:buChar char="•"/>
            </a:pPr>
            <a:r>
              <a:rPr lang="en-US" sz="2000" dirty="0">
                <a:solidFill>
                  <a:srgbClr val="FFFFFF"/>
                </a:solidFill>
                <a:latin typeface="Arial Narrow" panose="020B0606020202030204" pitchFamily="34" charset="0"/>
                <a:ea typeface="Times New Roman" panose="02020603050405020304" pitchFamily="18" charset="0"/>
                <a:cs typeface="Arial" panose="020B0604020202020204" pitchFamily="34" charset="0"/>
              </a:rPr>
              <a:t>Members with a Date of Separation (DOS) between 1 July 2025 – 31 December 2025 and have not been on the same AGR order longer than five years, are eligible for the July 2024 ACD Cycle</a:t>
            </a:r>
          </a:p>
          <a:p>
            <a:pPr marL="342900" indent="-342900">
              <a:buFont typeface="Arial" panose="020B0604020202020204" pitchFamily="34" charset="0"/>
              <a:buChar char="•"/>
            </a:pPr>
            <a:r>
              <a:rPr lang="en-US" sz="2000" dirty="0">
                <a:solidFill>
                  <a:srgbClr val="FFFFFF"/>
                </a:solidFill>
                <a:latin typeface="Arial Narrow" panose="020B0606020202030204" pitchFamily="34" charset="0"/>
                <a:ea typeface="Times New Roman" panose="02020603050405020304" pitchFamily="18" charset="0"/>
                <a:cs typeface="Arial" panose="020B0604020202020204" pitchFamily="34" charset="0"/>
              </a:rPr>
              <a:t>Allows AGR Members to extend or separate from the AGR program to enable career progression</a:t>
            </a:r>
          </a:p>
          <a:p>
            <a:pPr marR="0" indent="-402590" eaLnBrk="0" fontAlgn="base" hangingPunct="0">
              <a:lnSpc>
                <a:spcPct val="107000"/>
              </a:lnSpc>
              <a:spcBef>
                <a:spcPts val="1200"/>
              </a:spcBef>
              <a:spcAft>
                <a:spcPts val="600"/>
              </a:spcAft>
            </a:pPr>
            <a:r>
              <a:rPr lang="en-US" sz="2200" b="1" dirty="0">
                <a:solidFill>
                  <a:srgbClr val="FFC000"/>
                </a:solidFill>
                <a:latin typeface="Arial Narrow" panose="020B0606020202030204" pitchFamily="34" charset="0"/>
              </a:rPr>
              <a:t>How Can I Prepare for the Transition?</a:t>
            </a:r>
          </a:p>
          <a:p>
            <a:pPr marL="342900" indent="-342900">
              <a:buFont typeface="Arial" panose="020B0604020202020204" pitchFamily="34" charset="0"/>
              <a:buChar char="•"/>
            </a:pPr>
            <a:r>
              <a:rPr lang="en-US" sz="2000" dirty="0">
                <a:solidFill>
                  <a:srgbClr val="FFFFFF"/>
                </a:solidFill>
                <a:latin typeface="Arial Narrow" panose="020B0606020202030204" pitchFamily="34" charset="0"/>
                <a:cs typeface="Arial" panose="020B0604020202020204" pitchFamily="34" charset="0"/>
              </a:rPr>
              <a:t>Attend at least one of two Townhall Meetings via Teams on the dates below:</a:t>
            </a:r>
          </a:p>
          <a:p>
            <a:pPr marL="800100" lvl="1" indent="-342900">
              <a:buFont typeface="Arial" panose="020B0604020202020204" pitchFamily="34" charset="0"/>
              <a:buChar char="•"/>
            </a:pPr>
            <a:r>
              <a:rPr lang="en-US" sz="2000" dirty="0">
                <a:solidFill>
                  <a:srgbClr val="FFFFFF"/>
                </a:solidFill>
                <a:latin typeface="Arial Narrow" panose="020B0606020202030204" pitchFamily="34" charset="0"/>
                <a:cs typeface="Arial" panose="020B0604020202020204" pitchFamily="34" charset="0"/>
              </a:rPr>
              <a:t>11 Jul 2024 @ 0900-1100 MT – </a:t>
            </a:r>
            <a:r>
              <a:rPr lang="en-US" sz="2000" b="1" u="sng" dirty="0">
                <a:hlinkClick r:id="rId3" tooltip="Meeting join link"/>
              </a:rPr>
              <a:t>Join the meeting now</a:t>
            </a:r>
            <a:endParaRPr lang="en-US" sz="2000" b="1" u="sng" dirty="0"/>
          </a:p>
          <a:p>
            <a:pPr marL="800100" lvl="1" indent="-342900">
              <a:buFont typeface="Arial" panose="020B0604020202020204" pitchFamily="34" charset="0"/>
              <a:buChar char="•"/>
            </a:pPr>
            <a:r>
              <a:rPr lang="en-US" sz="2000" dirty="0">
                <a:solidFill>
                  <a:srgbClr val="FFFFFF"/>
                </a:solidFill>
                <a:latin typeface="Arial Narrow" panose="020B0606020202030204" pitchFamily="34" charset="0"/>
                <a:cs typeface="Arial" panose="020B0604020202020204" pitchFamily="34" charset="0"/>
              </a:rPr>
              <a:t>18 Jul 2024 @ 1400-1600 MT – </a:t>
            </a:r>
            <a:r>
              <a:rPr lang="en-US" sz="2000" b="1" u="sng" dirty="0">
                <a:hlinkClick r:id="rId4" tooltip="Meeting join link"/>
              </a:rPr>
              <a:t>Join the meeting now</a:t>
            </a:r>
            <a:endParaRPr lang="en-US" sz="2000" b="1" u="sng" dirty="0"/>
          </a:p>
          <a:p>
            <a:pPr marL="800100" lvl="1" indent="-342900">
              <a:buFont typeface="Arial" panose="020B0604020202020204" pitchFamily="34" charset="0"/>
              <a:buChar char="•"/>
            </a:pPr>
            <a:r>
              <a:rPr lang="en-US" sz="2000" dirty="0">
                <a:solidFill>
                  <a:srgbClr val="FFFFFF"/>
                </a:solidFill>
                <a:latin typeface="Arial Narrow" panose="020B0606020202030204" pitchFamily="34" charset="0"/>
                <a:cs typeface="Arial" panose="020B0604020202020204" pitchFamily="34" charset="0"/>
              </a:rPr>
              <a:t>Access and review the AGR Continuation Decision Program Guide to learn more about the program and transition to MyVECTOR</a:t>
            </a:r>
          </a:p>
        </p:txBody>
      </p:sp>
      <p:pic>
        <p:nvPicPr>
          <p:cNvPr id="11" name="Picture 10" descr="A picture containing emblem, symbol, crest, badge&#10;&#10;Description automatically generated">
            <a:extLst>
              <a:ext uri="{FF2B5EF4-FFF2-40B4-BE49-F238E27FC236}">
                <a16:creationId xmlns:a16="http://schemas.microsoft.com/office/drawing/2014/main" id="{0A3E5BA7-B607-4FE7-B4BE-FF1CE60FDF9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389120" y="1299132"/>
            <a:ext cx="1280160" cy="1267023"/>
          </a:xfrm>
          <a:prstGeom prst="rect">
            <a:avLst/>
          </a:prstGeom>
        </p:spPr>
      </p:pic>
      <p:sp>
        <p:nvSpPr>
          <p:cNvPr id="9" name="Rectangle 8">
            <a:extLst>
              <a:ext uri="{FF2B5EF4-FFF2-40B4-BE49-F238E27FC236}">
                <a16:creationId xmlns:a16="http://schemas.microsoft.com/office/drawing/2014/main" id="{E6558BBD-2501-466E-B549-146F8DBBA575}"/>
              </a:ext>
            </a:extLst>
          </p:cNvPr>
          <p:cNvSpPr/>
          <p:nvPr/>
        </p:nvSpPr>
        <p:spPr>
          <a:xfrm>
            <a:off x="712380" y="13642848"/>
            <a:ext cx="8686800" cy="176328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90AC3713-8002-4760-9E08-7829476CAF2A}"/>
              </a:ext>
            </a:extLst>
          </p:cNvPr>
          <p:cNvSpPr/>
          <p:nvPr/>
        </p:nvSpPr>
        <p:spPr>
          <a:xfrm>
            <a:off x="1139456" y="13918030"/>
            <a:ext cx="7779489" cy="1219143"/>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1F458DE5-BF9C-44E1-8583-1EF1E8A277B3}"/>
              </a:ext>
            </a:extLst>
          </p:cNvPr>
          <p:cNvSpPr txBox="1"/>
          <p:nvPr/>
        </p:nvSpPr>
        <p:spPr>
          <a:xfrm>
            <a:off x="1139456" y="13958289"/>
            <a:ext cx="7779488" cy="107721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2060"/>
                </a:solidFill>
                <a:effectLst/>
                <a:uLnTx/>
                <a:uFillTx/>
                <a:latin typeface="Arial Narrow" panose="020B0606020202030204" pitchFamily="34" charset="0"/>
              </a:rPr>
              <a:t>Access the </a:t>
            </a:r>
            <a:r>
              <a:rPr lang="en-US" sz="2400" b="1" dirty="0">
                <a:solidFill>
                  <a:srgbClr val="002060"/>
                </a:solidFill>
                <a:latin typeface="Arial Narrow" panose="020B0606020202030204" pitchFamily="34" charset="0"/>
              </a:rPr>
              <a:t>MyVECTOR</a:t>
            </a:r>
            <a:r>
              <a:rPr kumimoji="0" lang="en-US" sz="2400" b="1" i="0" u="none" strike="noStrike" kern="1200" cap="none" spc="0" normalizeH="0" baseline="0" noProof="0" dirty="0">
                <a:ln>
                  <a:noFill/>
                </a:ln>
                <a:solidFill>
                  <a:srgbClr val="002060"/>
                </a:solidFill>
                <a:effectLst/>
                <a:uLnTx/>
                <a:uFillTx/>
                <a:latin typeface="Arial Narrow" panose="020B0606020202030204" pitchFamily="34" charset="0"/>
              </a:rPr>
              <a:t> platform</a:t>
            </a:r>
          </a:p>
          <a:p>
            <a:pPr lvl="0" algn="ctr">
              <a:defRPr/>
            </a:pPr>
            <a:r>
              <a:rPr kumimoji="0" lang="en-US" sz="2000" b="0" i="0" u="none" strike="noStrike" kern="1200" cap="none" spc="0" normalizeH="0" baseline="0" noProof="0" dirty="0">
                <a:ln>
                  <a:noFill/>
                </a:ln>
                <a:solidFill>
                  <a:srgbClr val="002060"/>
                </a:solidFill>
                <a:effectLst/>
                <a:uLnTx/>
                <a:uFillTx/>
                <a:latin typeface="Arial Narrow" panose="020B0606020202030204" pitchFamily="34" charset="0"/>
              </a:rPr>
              <a:t>The </a:t>
            </a:r>
            <a:r>
              <a:rPr kumimoji="0" lang="en-US" sz="2000" b="0" i="0" u="none" strike="noStrike" kern="1200" cap="none" spc="0" normalizeH="0" baseline="0" noProof="0" dirty="0" err="1">
                <a:ln>
                  <a:noFill/>
                </a:ln>
                <a:solidFill>
                  <a:srgbClr val="002060"/>
                </a:solidFill>
                <a:effectLst/>
                <a:uLnTx/>
                <a:uFillTx/>
                <a:latin typeface="Arial Narrow" panose="020B0606020202030204" pitchFamily="34" charset="0"/>
              </a:rPr>
              <a:t>MyVECTOR</a:t>
            </a:r>
            <a:r>
              <a:rPr kumimoji="0" lang="en-US" sz="2000" b="0" i="0" u="none" strike="noStrike" kern="1200" cap="none" spc="0" normalizeH="0" baseline="0" noProof="0" dirty="0">
                <a:ln>
                  <a:noFill/>
                </a:ln>
                <a:solidFill>
                  <a:srgbClr val="002060"/>
                </a:solidFill>
                <a:effectLst/>
                <a:uLnTx/>
                <a:uFillTx/>
                <a:latin typeface="Arial Narrow" panose="020B0606020202030204" pitchFamily="34" charset="0"/>
              </a:rPr>
              <a:t> platform is enabled by OKTA </a:t>
            </a:r>
            <a:r>
              <a:rPr lang="en-US" sz="2000" dirty="0">
                <a:solidFill>
                  <a:srgbClr val="002060"/>
                </a:solidFill>
                <a:latin typeface="Arial Narrow" panose="020B0606020202030204" pitchFamily="34" charset="0"/>
              </a:rPr>
              <a:t>single sign-on (CAC users only). </a:t>
            </a:r>
            <a:r>
              <a:rPr kumimoji="0" lang="en-US" sz="2000" b="0" i="0" u="none" strike="noStrike" kern="1200" cap="none" spc="0" normalizeH="0" baseline="0" noProof="0" dirty="0">
                <a:ln>
                  <a:noFill/>
                </a:ln>
                <a:solidFill>
                  <a:srgbClr val="002060"/>
                </a:solidFill>
                <a:effectLst/>
                <a:uLnTx/>
                <a:uFillTx/>
                <a:latin typeface="Arial Narrow" panose="020B0606020202030204" pitchFamily="34" charset="0"/>
              </a:rPr>
              <a:t>Using Google Chrome, you can access MyVECTOR at </a:t>
            </a:r>
            <a:r>
              <a:rPr kumimoji="0" lang="en-US" sz="2000" b="0" i="0" u="none" strike="noStrike" kern="1200" cap="none" spc="0" normalizeH="0" baseline="0" noProof="0" dirty="0">
                <a:ln>
                  <a:noFill/>
                </a:ln>
                <a:solidFill>
                  <a:srgbClr val="002060"/>
                </a:solidFill>
                <a:effectLst/>
                <a:uLnTx/>
                <a:uFillTx/>
                <a:latin typeface="Arial Narrow" panose="020B0606020202030204" pitchFamily="34" charset="0"/>
                <a:hlinkClick r:id="rId6"/>
              </a:rPr>
              <a:t>https://myvector.us.af.mil/</a:t>
            </a:r>
            <a:r>
              <a:rPr kumimoji="0" lang="en-US" sz="2000" b="0" i="0" u="none" strike="noStrike" kern="1200" cap="none" spc="0" normalizeH="0" baseline="0" noProof="0" dirty="0">
                <a:ln>
                  <a:noFill/>
                </a:ln>
                <a:solidFill>
                  <a:srgbClr val="002060"/>
                </a:solidFill>
                <a:effectLst/>
                <a:uLnTx/>
                <a:uFillTx/>
                <a:latin typeface="Arial Narrow" panose="020B0606020202030204" pitchFamily="34" charset="0"/>
              </a:rPr>
              <a:t>.</a:t>
            </a:r>
          </a:p>
        </p:txBody>
      </p:sp>
      <p:pic>
        <p:nvPicPr>
          <p:cNvPr id="14" name="Picture 13">
            <a:extLst>
              <a:ext uri="{FF2B5EF4-FFF2-40B4-BE49-F238E27FC236}">
                <a16:creationId xmlns:a16="http://schemas.microsoft.com/office/drawing/2014/main" id="{CB992B44-B1B2-767A-4CEC-EF7A7300CBD6}"/>
              </a:ext>
              <a:ext uri="{C183D7F6-B498-43B3-948B-1728B52AA6E4}">
                <adec:decorative xmlns:adec="http://schemas.microsoft.com/office/drawing/2017/decorative" val="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329956" y="9138615"/>
            <a:ext cx="6956794" cy="4311273"/>
          </a:xfrm>
          <a:prstGeom prst="rect">
            <a:avLst/>
          </a:prstGeom>
        </p:spPr>
      </p:pic>
    </p:spTree>
    <p:extLst>
      <p:ext uri="{BB962C8B-B14F-4D97-AF65-F5344CB8AC3E}">
        <p14:creationId xmlns:p14="http://schemas.microsoft.com/office/powerpoint/2010/main" val="188932106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ategory0 xmlns="685236f1-11a4-44be-acfa-145dba15cad5">Other</Category0>
    <Category xmlns="685236f1-11a4-44be-acfa-145dba15cad5">Other - Other</Category>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068B7C6E07E3B4BB52A907357FF2B42" ma:contentTypeVersion="10" ma:contentTypeDescription="Create a new document." ma:contentTypeScope="" ma:versionID="fe72c5c736392a596d3ac99be8323d23">
  <xsd:schema xmlns:xsd="http://www.w3.org/2001/XMLSchema" xmlns:xs="http://www.w3.org/2001/XMLSchema" xmlns:p="http://schemas.microsoft.com/office/2006/metadata/properties" xmlns:ns2="685236f1-11a4-44be-acfa-145dba15cad5" targetNamespace="http://schemas.microsoft.com/office/2006/metadata/properties" ma:root="true" ma:fieldsID="69818ae3d64e0f6f89be87f4641e2819" ns2:_="">
    <xsd:import namespace="685236f1-11a4-44be-acfa-145dba15cad5"/>
    <xsd:element name="properties">
      <xsd:complexType>
        <xsd:sequence>
          <xsd:element name="documentManagement">
            <xsd:complexType>
              <xsd:all>
                <xsd:element ref="ns2:Category" minOccurs="0"/>
                <xsd:element ref="ns2:Category0" minOccurs="0"/>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5236f1-11a4-44be-acfa-145dba15cad5" elementFormDefault="qualified">
    <xsd:import namespace="http://schemas.microsoft.com/office/2006/documentManagement/types"/>
    <xsd:import namespace="http://schemas.microsoft.com/office/infopath/2007/PartnerControls"/>
    <xsd:element name="Category" ma:index="8" nillable="true" ma:displayName="Sub-Category" ma:default="Other - Other" ma:description="2.1 Step 1 Build the Program&#10;2.2 Step 2 Build the ECM Community&#10;2.2.1 ECM Tiger Teams&#10;2.2.1 OCM Community of Practice / ECM WG&#10;2.3 ECM Roll-Out&#10;2.4 Nested ECM programs&#10;2.5 OCM Training&#10;2.6 OCM Tool Kit&#10;2.9 Other&#10;3.1 How to – Effectively Telework&#10;3.2 How to – Onboard in A1X&#10;3.9 Other&#10;4.1 Strat Comms Management&#10;4.2 Strategic Communications Tool Kit&#10;4.9 Other&#10;5.1 Digital Transformation (DT)&#10;5.1.1 Governance, Architecture, Cyber&#10;5.2 TMIS&#10;5.2.1 TMIS Tiger Team&#10;5.3 CRM_Salesforce&#10;5.3.1 myPers/vPC Migration&#10;5.3.2 OES&#10;5.3.3 Wounded Warrior&#10;5.3.4 Other CRM projects&#10;5.4 DTA, A1 VDC&#10;5.5 TMDE-TMDVS-Tableau&#10;5.6 myVector Total Force Talent Management Suite (TFTMS)&#10;5.7 AFIPPS &#10;5.8 HCM&#10;5.9 Other&#10;5.9.1 Recruitment/Accessions&#10;5.9.9 Sunset&#10;6.1 Managing Culture&#10;6.2 Baselining Airmen Experience&#10;6.3 Human Centered Design, UI, UX, Agile&#10;6.4 HCD WG&#10;6.5 How to – Metrics&#10;6.9 Other&#10;7.1 Gartner resources&#10;7.9 Other&#10;8.1 Event Best Practices, Tools&#10;8.2 Planning or Ongoing events &#10;8.2 Past Events, and AARs&#10;Other - Other" ma:format="Dropdown" ma:internalName="Category">
      <xsd:simpleType>
        <xsd:union memberTypes="dms:Text">
          <xsd:simpleType>
            <xsd:restriction base="dms:Choice">
              <xsd:enumeration value="2.1 Step 1 Build the Program"/>
              <xsd:enumeration value="2.2 Step 2 Build the ECM Community"/>
              <xsd:enumeration value="2.2.1 ECM Tiger Teams"/>
              <xsd:enumeration value="2.2.1 OCM Community of Practice / ECM WG"/>
              <xsd:enumeration value="2.3 ECM Roll-Out"/>
              <xsd:enumeration value="2.4 Nested ECM programs"/>
              <xsd:enumeration value="2.5 OCM Training"/>
              <xsd:enumeration value="2.6 OCM Tool Kit"/>
              <xsd:enumeration value="2.9 Other"/>
              <xsd:enumeration value="3.1 How to – Effectively Telework"/>
              <xsd:enumeration value="3.2 How to – Onboard in A1X"/>
              <xsd:enumeration value="3.9 Other"/>
              <xsd:enumeration value="4.1 Strat Comms Management"/>
              <xsd:enumeration value="4.2 Strategic Communications Tool Kit"/>
              <xsd:enumeration value="4.9 Other"/>
              <xsd:enumeration value="5.1 Digital Transformation (DT)"/>
              <xsd:enumeration value="5.1.1 Governance, Architecture, Cyber"/>
              <xsd:enumeration value="5.2 TMIS"/>
              <xsd:enumeration value="5.2.1 TMIS Tiger Team"/>
              <xsd:enumeration value="5.3 CRM_Salesforce"/>
              <xsd:enumeration value="5.3.1 myPers/vPC Migration"/>
              <xsd:enumeration value="5.3.2 OES"/>
              <xsd:enumeration value="5.3.3 Wounded Warrior"/>
              <xsd:enumeration value="5.3.4 Other CRM projects"/>
              <xsd:enumeration value="5.4 DTA, A1 VDC"/>
              <xsd:enumeration value="5.5 TMDE-TMDVS-Tableau"/>
              <xsd:enumeration value="5.6 myVector Total Force Talent Management Suite (TFTMS)"/>
              <xsd:enumeration value="5.7 AFIPPS"/>
              <xsd:enumeration value="5.8 HCM"/>
              <xsd:enumeration value="5.9 Other"/>
              <xsd:enumeration value="5.9.1 Recruitment/Accessions"/>
              <xsd:enumeration value="5.9.9 Sunset"/>
              <xsd:enumeration value="6.1 Managing Culture"/>
              <xsd:enumeration value="6.2 Baselining Airmen Experience"/>
              <xsd:enumeration value="6.3 Human Centered Design, UI, UX, Agile"/>
              <xsd:enumeration value="6.4 HCD WG"/>
              <xsd:enumeration value="6.5 How to – Metrics"/>
              <xsd:enumeration value="6.9 Other"/>
              <xsd:enumeration value="7.1 Gartner resources"/>
              <xsd:enumeration value="7.9 Other"/>
              <xsd:enumeration value="8.1 Event Best Practices, Tools"/>
              <xsd:enumeration value="8.2 Planning or Ongoing events"/>
              <xsd:enumeration value="8.2 Past Events, and AARs"/>
              <xsd:enumeration value="Other - Other"/>
            </xsd:restriction>
          </xsd:simpleType>
        </xsd:union>
      </xsd:simpleType>
    </xsd:element>
    <xsd:element name="Category0" ma:index="9" nillable="true" ma:displayName="Category" ma:default="Other" ma:format="Dropdown" ma:internalName="Category0">
      <xsd:simpleType>
        <xsd:union memberTypes="dms:Text">
          <xsd:simpleType>
            <xsd:restriction base="dms:Choice">
              <xsd:enumeration value="01 About 3CS"/>
              <xsd:enumeration value="02 Build - Enterprise Change Management Capacity"/>
              <xsd:enumeration value="03 Build - Culture of Innovation"/>
              <xsd:enumeration value="04 Build - Strategic Comms Capacity"/>
              <xsd:enumeration value="05 Execute - Project Adoption &amp; Communications"/>
              <xsd:enumeration value="06 Execute -  Improving Airmen’s Experience"/>
              <xsd:enumeration value="07 Support - Strategic Resources Advise and Assist"/>
              <xsd:enumeration value="08 Support - Events, Summits &amp; Conferences"/>
              <xsd:enumeration value="ECM Tiger Teams"/>
              <xsd:enumeration value="Suggestion Box - How Can We Improve This Site to Help You?"/>
              <xsd:enumeration value="Archive"/>
              <xsd:enumeration value="Other"/>
            </xsd:restriction>
          </xsd:simpleType>
        </xsd:union>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2927777-C1DF-42C0-B61D-E51BA60404E4}">
  <ds:schemaRefs>
    <ds:schemaRef ds:uri="http://purl.org/dc/elements/1.1/"/>
    <ds:schemaRef ds:uri="http://schemas.openxmlformats.org/package/2006/metadata/core-properties"/>
    <ds:schemaRef ds:uri="685236f1-11a4-44be-acfa-145dba15cad5"/>
    <ds:schemaRef ds:uri="http://purl.org/dc/terms/"/>
    <ds:schemaRef ds:uri="http://schemas.microsoft.com/office/infopath/2007/PartnerControls"/>
    <ds:schemaRef ds:uri="http://schemas.microsoft.com/office/2006/documentManagement/types"/>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B38FDDD3-168E-41E1-9FE9-0260B77C0FFB}">
  <ds:schemaRefs>
    <ds:schemaRef ds:uri="http://schemas.microsoft.com/sharepoint/v3/contenttype/forms"/>
  </ds:schemaRefs>
</ds:datastoreItem>
</file>

<file path=customXml/itemProps3.xml><?xml version="1.0" encoding="utf-8"?>
<ds:datastoreItem xmlns:ds="http://schemas.openxmlformats.org/officeDocument/2006/customXml" ds:itemID="{9B5A87C6-556F-4975-8D47-F77896CFECC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5236f1-11a4-44be-acfa-145dba15ca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8331b18d-2d87-48ef-a35f-ac8818ebf9b4}" enabled="0" method="" siteId="{8331b18d-2d87-48ef-a35f-ac8818ebf9b4}" removed="1"/>
</clbl:labelList>
</file>

<file path=docProps/app.xml><?xml version="1.0" encoding="utf-8"?>
<Properties xmlns="http://schemas.openxmlformats.org/officeDocument/2006/extended-properties" xmlns:vt="http://schemas.openxmlformats.org/officeDocument/2006/docPropsVTypes">
  <Template>Office Theme</Template>
  <TotalTime>16682</TotalTime>
  <Words>284</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Arial Narrow</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White, Emily [USA]</dc:creator>
  <cp:lastModifiedBy>RIOS, JACOB A SSgt USAF AFRC ARPC/DPAAG</cp:lastModifiedBy>
  <cp:revision>102</cp:revision>
  <dcterms:created xsi:type="dcterms:W3CDTF">2020-06-16T13:51:12Z</dcterms:created>
  <dcterms:modified xsi:type="dcterms:W3CDTF">2024-07-02T14:10:10Z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0x0101008068B7C6E07E3B4BB52A907357FF2B42</vt:lpwstr>
  </property>
</Properties>
</file>